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5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6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A03C0-70F5-40B9-B233-CA2D542472C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083F9-7E54-4E2B-9536-AD80C9F24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0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0EF369-9195-4438-AE10-A33B30C9D33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083F9-7E54-4E2B-9536-AD80C9F244F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462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988A9-E66C-42D7-B3B5-E962BA1446B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3" y="274638"/>
            <a:ext cx="6707187" cy="777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400" dirty="0" smtClean="0">
                <a:latin typeface="Tahoma" pitchFamily="34" charset="0"/>
              </a:rPr>
              <a:t/>
            </a:r>
            <a:br>
              <a:rPr lang="ru-RU" sz="2400" dirty="0" smtClean="0">
                <a:latin typeface="Tahoma" pitchFamily="34" charset="0"/>
              </a:rPr>
            </a:br>
            <a:r>
              <a:rPr lang="ru-RU" sz="2400" dirty="0" smtClean="0">
                <a:latin typeface="Tahoma" pitchFamily="34" charset="0"/>
              </a:rPr>
              <a:t/>
            </a:r>
            <a:br>
              <a:rPr lang="ru-RU" sz="2400" dirty="0" smtClean="0">
                <a:latin typeface="Tahoma" pitchFamily="34" charset="0"/>
              </a:rPr>
            </a:br>
            <a:r>
              <a:rPr lang="ru-RU" sz="2400" dirty="0" smtClean="0">
                <a:latin typeface="Tahoma" pitchFamily="34" charset="0"/>
              </a:rPr>
              <a:t/>
            </a:r>
            <a:br>
              <a:rPr lang="ru-RU" sz="2400" dirty="0" smtClean="0">
                <a:latin typeface="Tahoma" pitchFamily="34" charset="0"/>
              </a:rPr>
            </a:br>
            <a:r>
              <a:rPr lang="ru-RU" sz="2400" dirty="0" err="1" smtClean="0">
                <a:latin typeface="Tahoma" pitchFamily="34" charset="0"/>
              </a:rPr>
              <a:t>ГосНИИ</a:t>
            </a:r>
            <a:r>
              <a:rPr lang="ru-RU" sz="2400" dirty="0" smtClean="0">
                <a:latin typeface="Tahoma" pitchFamily="34" charset="0"/>
              </a:rPr>
              <a:t> АВИАЦИОННЫХ СИСТЕМ (</a:t>
            </a:r>
            <a:r>
              <a:rPr lang="ru-RU" sz="2400" dirty="0" err="1" smtClean="0">
                <a:latin typeface="Tahoma" pitchFamily="34" charset="0"/>
              </a:rPr>
              <a:t>ГосНИИАС</a:t>
            </a:r>
            <a:r>
              <a:rPr lang="ru-RU" sz="2400" dirty="0" smtClean="0">
                <a:latin typeface="Tahoma" pitchFamily="34" charset="0"/>
              </a:rPr>
              <a:t>)</a:t>
            </a:r>
            <a:r>
              <a:rPr lang="en-GB" sz="4800" i="1" dirty="0" smtClean="0"/>
              <a:t/>
            </a:r>
            <a:br>
              <a:rPr lang="en-GB" sz="4800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064896" cy="5040560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r>
              <a:rPr lang="ru-RU" sz="2800" dirty="0" smtClean="0">
                <a:latin typeface="Times New Roman" pitchFamily="18" charset="0"/>
              </a:rPr>
              <a:t>                                                               </a:t>
            </a:r>
            <a:r>
              <a:rPr lang="ru-RU" sz="2800" i="1" dirty="0" smtClean="0">
                <a:latin typeface="Times New Roman" pitchFamily="18" charset="0"/>
              </a:rPr>
              <a:t>Э.Я.Фальков</a:t>
            </a:r>
          </a:p>
          <a:p>
            <a:pPr marL="0" indent="0" algn="r">
              <a:buNone/>
            </a:pPr>
            <a:r>
              <a:rPr lang="ru-RU" sz="1700" i="1" dirty="0"/>
              <a:t>Начальник </a:t>
            </a:r>
            <a:r>
              <a:rPr lang="ru-RU" sz="1700" i="1" dirty="0" smtClean="0"/>
              <a:t>отделения,</a:t>
            </a:r>
            <a:endParaRPr lang="ru-RU" sz="1700" i="1" dirty="0"/>
          </a:p>
          <a:p>
            <a:pPr marL="0" indent="0" algn="r">
              <a:buNone/>
            </a:pPr>
            <a:r>
              <a:rPr lang="ru-RU" sz="1700" i="1" dirty="0"/>
              <a:t>Эксперт от Российской Федерации </a:t>
            </a:r>
            <a:endParaRPr lang="ru-RU" sz="1700" i="1" dirty="0" smtClean="0"/>
          </a:p>
          <a:p>
            <a:pPr marL="0" indent="0" algn="r">
              <a:buNone/>
            </a:pPr>
            <a:r>
              <a:rPr lang="ru-RU" sz="1700" i="1" dirty="0" smtClean="0"/>
              <a:t>в </a:t>
            </a:r>
            <a:r>
              <a:rPr lang="ru-RU" sz="1700" i="1" dirty="0"/>
              <a:t>комитете </a:t>
            </a:r>
            <a:r>
              <a:rPr lang="ru-RU" sz="1700" i="1" dirty="0" smtClean="0"/>
              <a:t>ИКАО по ДПАС</a:t>
            </a:r>
            <a:endParaRPr lang="ru-RU" sz="1700" i="1" dirty="0"/>
          </a:p>
          <a:p>
            <a:pPr algn="ctr">
              <a:buNone/>
            </a:pPr>
            <a:r>
              <a:rPr lang="en-US" sz="4800" b="1" dirty="0" smtClean="0"/>
              <a:t>  </a:t>
            </a:r>
            <a:r>
              <a:rPr lang="ru-RU" sz="4800" dirty="0" smtClean="0">
                <a:solidFill>
                  <a:srgbClr val="FFFF00"/>
                </a:solidFill>
              </a:rPr>
              <a:t>Что должно </a:t>
            </a:r>
            <a:r>
              <a:rPr lang="ru-RU" sz="4800" dirty="0">
                <a:solidFill>
                  <a:srgbClr val="FFFF00"/>
                </a:solidFill>
              </a:rPr>
              <a:t>быть </a:t>
            </a:r>
            <a:r>
              <a:rPr lang="ru-RU" sz="4800" dirty="0" smtClean="0">
                <a:solidFill>
                  <a:srgbClr val="FFFF00"/>
                </a:solidFill>
              </a:rPr>
              <a:t>учтено               </a:t>
            </a:r>
            <a:r>
              <a:rPr lang="ru-RU" sz="4800" dirty="0">
                <a:solidFill>
                  <a:srgbClr val="FFFF00"/>
                </a:solidFill>
              </a:rPr>
              <a:t>в </a:t>
            </a:r>
            <a:r>
              <a:rPr lang="ru-RU" sz="4800" dirty="0" smtClean="0">
                <a:solidFill>
                  <a:srgbClr val="FFFF00"/>
                </a:solidFill>
              </a:rPr>
              <a:t>программе </a:t>
            </a:r>
            <a:r>
              <a:rPr lang="ru-RU" sz="4800" dirty="0">
                <a:solidFill>
                  <a:srgbClr val="FFFF00"/>
                </a:solidFill>
              </a:rPr>
              <a:t>сертификации </a:t>
            </a:r>
            <a:r>
              <a:rPr lang="ru-RU" sz="4800" dirty="0" smtClean="0">
                <a:solidFill>
                  <a:srgbClr val="FFFF00"/>
                </a:solidFill>
              </a:rPr>
              <a:t>ДПАС </a:t>
            </a:r>
            <a:r>
              <a:rPr lang="ru-RU" sz="4800" dirty="0">
                <a:solidFill>
                  <a:srgbClr val="FFFF00"/>
                </a:solidFill>
              </a:rPr>
              <a:t>при их интеграции в общее воздушное </a:t>
            </a:r>
            <a:r>
              <a:rPr lang="ru-RU" sz="4800" dirty="0" smtClean="0">
                <a:solidFill>
                  <a:srgbClr val="FFFF00"/>
                </a:solidFill>
              </a:rPr>
              <a:t>пространство</a:t>
            </a:r>
            <a:endParaRPr lang="ru-RU" sz="4800" dirty="0">
              <a:solidFill>
                <a:srgbClr val="FFFF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11188" y="404813"/>
          <a:ext cx="1192212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окумент" r:id="rId5" imgW="600456" imgH="393192" progId="Word.Document.8">
                  <p:embed/>
                </p:oleObj>
              </mc:Choice>
              <mc:Fallback>
                <p:oleObj name="Документ" r:id="rId5" imgW="600456" imgH="393192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04813"/>
                        <a:ext cx="1192212" cy="7794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13500000" algn="ctr" rotWithShape="0">
                          <a:schemeClr val="folHlink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ADE916-38D7-42A3-8F13-6B10F2966EC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15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с 1090 </a:t>
            </a:r>
            <a:r>
              <a:rPr lang="en-US" dirty="0" smtClean="0">
                <a:solidFill>
                  <a:srgbClr val="FFFF00"/>
                </a:solidFill>
              </a:rPr>
              <a:t>ES (2)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Как подтвердили исследования ведущих западных организаций по связи, АЗН-В на базе 1090 </a:t>
            </a:r>
            <a:r>
              <a:rPr lang="en-US" dirty="0"/>
              <a:t>ES</a:t>
            </a:r>
            <a:r>
              <a:rPr lang="ru-RU" dirty="0"/>
              <a:t> абсолютно </a:t>
            </a:r>
            <a:r>
              <a:rPr lang="ru-RU" dirty="0">
                <a:solidFill>
                  <a:srgbClr val="FFFF00"/>
                </a:solidFill>
              </a:rPr>
              <a:t>беззащитно</a:t>
            </a:r>
            <a:r>
              <a:rPr lang="ru-RU" dirty="0"/>
              <a:t> с информационной точки зрения.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помощи несложного технического оборудования </a:t>
            </a:r>
            <a:r>
              <a:rPr lang="ru-RU" dirty="0" smtClean="0"/>
              <a:t>посторонние лица, </a:t>
            </a:r>
            <a:r>
              <a:rPr lang="ru-RU" dirty="0"/>
              <a:t>в т. ч. террористы, могут посылать ложные сообщения АЗН-В о вымышленном положении ВС («фантомов») любых типов рейсов в воздушном пространстве. При этом в рамках АЗН-В на базе 1090 </a:t>
            </a:r>
            <a:r>
              <a:rPr lang="en-US" dirty="0"/>
              <a:t>ES</a:t>
            </a:r>
            <a:r>
              <a:rPr lang="ru-RU" dirty="0"/>
              <a:t> не существует аппаратно-программных средств, способных отсеять ложные сигналы от истинных.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2016 г. появились рабочие документы ИКАО, подтверждающие незащищенность ЛПД 1090 </a:t>
            </a:r>
            <a:r>
              <a:rPr lang="en-US" dirty="0"/>
              <a:t>ES</a:t>
            </a:r>
            <a:r>
              <a:rPr lang="ru-RU" dirty="0"/>
              <a:t> от </a:t>
            </a:r>
            <a:r>
              <a:rPr lang="ru-RU" dirty="0" err="1"/>
              <a:t>киберугроз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возможности использования информации АЗН-В на базе 1090 </a:t>
            </a:r>
            <a:r>
              <a:rPr lang="en-US" dirty="0"/>
              <a:t>ES</a:t>
            </a:r>
            <a:r>
              <a:rPr lang="ru-RU" dirty="0"/>
              <a:t> по ИКАО должна осуществляться обязательная постоянная верификация данных о положении ВС с применением методов вторичной радиолокации или </a:t>
            </a:r>
            <a:r>
              <a:rPr lang="ru-RU" dirty="0" err="1"/>
              <a:t>мультилатерации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Простейший </a:t>
            </a:r>
            <a:r>
              <a:rPr lang="ru-RU" dirty="0" err="1" smtClean="0">
                <a:solidFill>
                  <a:srgbClr val="FFFF00"/>
                </a:solidFill>
              </a:rPr>
              <a:t>спуфинг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(25 км от Пулково, 9.06.16)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11</a:t>
            </a:fld>
            <a:endParaRPr lang="ru-RU"/>
          </a:p>
        </p:txBody>
      </p:sp>
      <p:pic>
        <p:nvPicPr>
          <p:cNvPr id="7" name="Объект 6" descr="C:\Users\Falkov\AppData\Local\Microsoft\Windows\INetCache\IE\NZU8Y2G9\media\image1.jpe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61" y="1700808"/>
            <a:ext cx="3385562" cy="217985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283968" y="32849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9" name="Рисунок 8" descr="C:\Users\Falkov\AppData\Local\Microsoft\Windows\INetCache\IE\NZU8Y2G9\media\image2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996952"/>
            <a:ext cx="4680818" cy="302944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4329687" y="2132856"/>
            <a:ext cx="4700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Воздушная обстановка при наличии </a:t>
            </a:r>
            <a:r>
              <a:rPr lang="ru-RU" dirty="0" err="1"/>
              <a:t>спуфинга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4511675"/>
            <a:ext cx="2488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Воздушная обстановка </a:t>
            </a:r>
            <a:endParaRPr lang="en-US" dirty="0" smtClean="0"/>
          </a:p>
          <a:p>
            <a:r>
              <a:rPr lang="en-US" dirty="0" smtClean="0"/>
              <a:t>          </a:t>
            </a:r>
            <a:r>
              <a:rPr lang="ru-RU" dirty="0" smtClean="0"/>
              <a:t>без </a:t>
            </a:r>
            <a:r>
              <a:rPr lang="ru-RU" dirty="0" err="1"/>
              <a:t>спуфинга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15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FF00"/>
                </a:solidFill>
              </a:rPr>
              <a:t>Кибербезопасность</a:t>
            </a:r>
            <a:r>
              <a:rPr lang="ru-RU" dirty="0" smtClean="0">
                <a:solidFill>
                  <a:srgbClr val="FFFF00"/>
                </a:solidFill>
              </a:rPr>
              <a:t> и 1090 </a:t>
            </a:r>
            <a:r>
              <a:rPr lang="en-US" dirty="0" smtClean="0">
                <a:solidFill>
                  <a:srgbClr val="FFFF00"/>
                </a:solidFill>
              </a:rPr>
              <a:t>ES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Исследования зарубежных исследователей и собственные исследования </a:t>
            </a:r>
            <a:r>
              <a:rPr lang="ru-RU" dirty="0" err="1"/>
              <a:t>ГосНИИАС</a:t>
            </a:r>
            <a:r>
              <a:rPr lang="ru-RU" dirty="0"/>
              <a:t>  подтвердили необходимость обязательного использования данных вторичной радиолокации или </a:t>
            </a:r>
            <a:r>
              <a:rPr lang="ru-RU" dirty="0" err="1"/>
              <a:t>мультилатерации</a:t>
            </a:r>
            <a:r>
              <a:rPr lang="ru-RU" dirty="0"/>
              <a:t> для верификации данных АЗН-В на базе ЛПД 1090 </a:t>
            </a:r>
            <a:r>
              <a:rPr lang="en-US" dirty="0"/>
              <a:t>ES</a:t>
            </a:r>
            <a:r>
              <a:rPr lang="ru-RU" dirty="0"/>
              <a:t> в системе УВД, что указано в документе ИКАО верхнего уровня по авиационному наблюдению </a:t>
            </a:r>
            <a:r>
              <a:rPr lang="en-US" dirty="0"/>
              <a:t>Doc</a:t>
            </a:r>
            <a:r>
              <a:rPr lang="ru-RU" dirty="0"/>
              <a:t> 9924, а также в документах 2016 г. </a:t>
            </a:r>
            <a:r>
              <a:rPr lang="en-US" dirty="0"/>
              <a:t>ASWG TSG WP</a:t>
            </a:r>
            <a:r>
              <a:rPr lang="ru-RU" dirty="0"/>
              <a:t>02-27, </a:t>
            </a:r>
            <a:r>
              <a:rPr lang="en-US" dirty="0"/>
              <a:t>SP</a:t>
            </a:r>
            <a:r>
              <a:rPr lang="ru-RU" dirty="0"/>
              <a:t>-</a:t>
            </a:r>
            <a:r>
              <a:rPr lang="en-US" dirty="0"/>
              <a:t>ASWG</a:t>
            </a:r>
            <a:r>
              <a:rPr lang="ru-RU" dirty="0"/>
              <a:t>/3 </a:t>
            </a:r>
            <a:r>
              <a:rPr lang="en-US" dirty="0"/>
              <a:t>WP</a:t>
            </a:r>
            <a:r>
              <a:rPr lang="ru-RU" dirty="0"/>
              <a:t>-24. Но в этом случае в силу высоких затрат на ВРЛ и МПСН такое АЗН-В с экономической точки становится малоэффективным, а с технической точки зрения - попросту не нужным, поскольку для определения местоположения воздушного судна </a:t>
            </a:r>
            <a:r>
              <a:rPr lang="ru-RU" dirty="0" smtClean="0"/>
              <a:t>в системе </a:t>
            </a:r>
            <a:r>
              <a:rPr lang="ru-RU" dirty="0"/>
              <a:t>УВД методы ВРЛ или МПСН являются </a:t>
            </a:r>
            <a:r>
              <a:rPr lang="ru-RU" dirty="0" err="1"/>
              <a:t>самодостаточными</a:t>
            </a:r>
            <a:r>
              <a:rPr lang="ru-RU" dirty="0"/>
              <a:t>, и никакое АЗН-В при этом не требуется. 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/>
              <a:t>касается верификации данных наблюдений борт-борт, по ИКАО возможность их верификации для АЗН-В на базе 1090 </a:t>
            </a:r>
            <a:r>
              <a:rPr lang="en-US" dirty="0"/>
              <a:t>ES</a:t>
            </a:r>
            <a:r>
              <a:rPr lang="ru-RU" dirty="0"/>
              <a:t> возможна только на базе бортовой системы предупреждения столкновений TCAS в пределах соответственно ограниченной дальности. Между тем именно наблюдения борт-борт представляют наибольший интерес для авиации общего назначения, вертолетов, беспилотных воздушных судов, которые не оборудованы системами TCAS, летают на небольших высотах и для которых обслуживание воздушных судов при помощи наземных систем УВД представляется проблематичным, а с практической точки зрения - не совсем востребованным, тем более с экономической точки зрения - разворачивание </a:t>
            </a:r>
            <a:r>
              <a:rPr lang="ru-RU" dirty="0" smtClean="0"/>
              <a:t>полноценной системы </a:t>
            </a:r>
            <a:r>
              <a:rPr lang="ru-RU" dirty="0"/>
              <a:t>УВД в обширных регионах, где выполняются несколько полетов ВС АОН или вертолетов в неделю, никогда не окупится.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таких районах, как и в случае </a:t>
            </a:r>
            <a:r>
              <a:rPr lang="ru-RU" dirty="0" err="1"/>
              <a:t>истринской</a:t>
            </a:r>
            <a:r>
              <a:rPr lang="ru-RU" dirty="0"/>
              <a:t> катастрофы, первоочередным является применение </a:t>
            </a:r>
            <a:r>
              <a:rPr lang="ru-RU" dirty="0" err="1"/>
              <a:t>АЗН-В-In</a:t>
            </a:r>
            <a:r>
              <a:rPr lang="ru-RU" dirty="0"/>
              <a:t> без участия системы УВД. Но если данные наблюдения ВС в системе УВД по АЗН-В-</a:t>
            </a:r>
            <a:r>
              <a:rPr lang="en-US" dirty="0"/>
              <a:t>Out</a:t>
            </a:r>
            <a:r>
              <a:rPr lang="ru-RU" dirty="0"/>
              <a:t> 1090 </a:t>
            </a:r>
            <a:r>
              <a:rPr lang="en-US" dirty="0"/>
              <a:t>ES</a:t>
            </a:r>
            <a:r>
              <a:rPr lang="ru-RU" dirty="0"/>
              <a:t> могут быть верифицированы данными ВРЛ или МПСН, то данные наблюдений борт-борт в рамках АЗН-В 1090 </a:t>
            </a:r>
            <a:r>
              <a:rPr lang="en-US" dirty="0"/>
              <a:t>ES</a:t>
            </a:r>
            <a:r>
              <a:rPr lang="ru-RU" dirty="0"/>
              <a:t> без участия систем </a:t>
            </a:r>
            <a:r>
              <a:rPr lang="en-US" dirty="0"/>
              <a:t>TCAS </a:t>
            </a:r>
            <a:r>
              <a:rPr lang="ru-RU" dirty="0"/>
              <a:t>в принципе не могут быть верифицированы, что подтверждается позицией комитета SP ИКАО по наблюдению.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ru-RU" dirty="0" err="1" smtClean="0">
                <a:solidFill>
                  <a:srgbClr val="FFFF00"/>
                </a:solidFill>
              </a:rPr>
              <a:t>Кибербезопасность</a:t>
            </a:r>
            <a:r>
              <a:rPr lang="ru-RU" dirty="0" smtClean="0">
                <a:solidFill>
                  <a:srgbClr val="FFFF00"/>
                </a:solidFill>
              </a:rPr>
              <a:t> и </a:t>
            </a:r>
            <a:r>
              <a:rPr lang="en-US" dirty="0" smtClean="0">
                <a:solidFill>
                  <a:srgbClr val="FFFF00"/>
                </a:solidFill>
              </a:rPr>
              <a:t>VDL-4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904656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Какой-то получатель, будь то система УВД или борт, принимает сообщение АЗН-В от отправителя, где указаны координаты отправителя. Зная свои координаты, получатель вычисляет расстояние между отправителем и получателем. Одновременно используется фундаментальное свойство </a:t>
            </a:r>
            <a:r>
              <a:rPr lang="en-US" dirty="0"/>
              <a:t>VDL</a:t>
            </a:r>
            <a:r>
              <a:rPr lang="ru-RU" dirty="0"/>
              <a:t>-4, определенное в стандарте ИКАО - </a:t>
            </a:r>
            <a:r>
              <a:rPr lang="ru-RU" dirty="0" err="1"/>
              <a:t>временнАя</a:t>
            </a:r>
            <a:r>
              <a:rPr lang="ru-RU" dirty="0"/>
              <a:t> привязка сообщений. Отправитель, посылая сообщение, вставляет в состав сообщения определенное с высокой точностью время отправки. Получатель также привязывает </a:t>
            </a:r>
            <a:r>
              <a:rPr lang="ru-RU" dirty="0" smtClean="0"/>
              <a:t>время получения </a:t>
            </a:r>
            <a:r>
              <a:rPr lang="ru-RU" dirty="0"/>
              <a:t>к </a:t>
            </a:r>
            <a:r>
              <a:rPr lang="ru-RU" dirty="0" err="1"/>
              <a:t>временнОй</a:t>
            </a:r>
            <a:r>
              <a:rPr lang="ru-RU" dirty="0"/>
              <a:t> шкале. Вычислив разность времен прихода и отправления сообщения и умножив его на скорость распространения электромагнитных волн (скорость света), получатель вычисляет фактически измеренное им расстояние между отправителем и получателем. Если расстояния между отправителем и получателем, вычисленные разными методами, с приемлемой точностью, на уровне 1-2%, совпадают, </a:t>
            </a:r>
            <a:r>
              <a:rPr lang="ru-RU" dirty="0" smtClean="0"/>
              <a:t>отправитель благонадежен</a:t>
            </a:r>
            <a:r>
              <a:rPr lang="ru-RU" dirty="0"/>
              <a:t>. Если не совпадают, получатель делает определенные выводы и информирует окружающих пользователей о неблагонадежности данного отправителя.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/>
              <a:t>Описанная верификация сообщений справедлива как для случая наблюдения борт-земля, так и для случая борт-борт. Верификация данных осуществляется в рамках самого АЗН-В на базе </a:t>
            </a:r>
            <a:r>
              <a:rPr lang="en-US" dirty="0"/>
              <a:t>VDL</a:t>
            </a:r>
            <a:r>
              <a:rPr lang="ru-RU" dirty="0"/>
              <a:t>-4 и не требует ни данных </a:t>
            </a:r>
            <a:r>
              <a:rPr lang="en-US" dirty="0"/>
              <a:t>BP</a:t>
            </a:r>
            <a:r>
              <a:rPr lang="ru-RU" dirty="0"/>
              <a:t>Л, ни данных МПСН.</a:t>
            </a:r>
          </a:p>
          <a:p>
            <a:r>
              <a:rPr lang="ru-RU" dirty="0"/>
              <a:t>            Необходимо также отметить, что в противоположность ЛПД 1090 </a:t>
            </a:r>
            <a:r>
              <a:rPr lang="en-US" dirty="0"/>
              <a:t>ES</a:t>
            </a:r>
            <a:r>
              <a:rPr lang="ru-RU" dirty="0"/>
              <a:t>, которая выполняет только одну функцию наблюдения, ЛПД </a:t>
            </a:r>
            <a:r>
              <a:rPr lang="en-US" dirty="0"/>
              <a:t>VDL</a:t>
            </a:r>
            <a:r>
              <a:rPr lang="ru-RU" dirty="0"/>
              <a:t>-4 реализует также целый набор других функций, для выполнения которых на воздушных суднах и в системе УВД потребуется использование не менее трех дополнительных ЛПД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Реализация связных функций на </a:t>
            </a:r>
            <a:r>
              <a:rPr lang="ru-RU" dirty="0" smtClean="0">
                <a:solidFill>
                  <a:srgbClr val="FFFF00"/>
                </a:solidFill>
              </a:rPr>
              <a:t>ВС гражданской </a:t>
            </a:r>
            <a:r>
              <a:rPr lang="ru-RU" dirty="0">
                <a:solidFill>
                  <a:srgbClr val="FFFF00"/>
                </a:solidFill>
              </a:rPr>
              <a:t>авиации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566426"/>
              </p:ext>
            </p:extLst>
          </p:nvPr>
        </p:nvGraphicFramePr>
        <p:xfrm>
          <a:off x="457200" y="1600200"/>
          <a:ext cx="8229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76"/>
                <a:gridCol w="1296144"/>
                <a:gridCol w="123448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ЛПД, вар. 1090 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ЛПД,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ар.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VDL-4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радиовещательное АЗН-В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радиовещательное АЗН-В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(в программах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NextGen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в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SESAR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1090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предусмотрено)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Да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Радиовещательное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TIS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Связь пилот-диспетчер, контрактное АЗН, связь с авиакомпанией (планы внедрения в Европе существенно отложены)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VDL-2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VDL-4</a:t>
                      </a:r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DGNSS: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целостность  +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диф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поправки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VDB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VDL-4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Движение по поверхности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SMGCS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AeroMax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VDL-4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Поиск и спасание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провод.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Радиовещательное полетно-информационное обслуживание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Нет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Да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</a:t>
                      </a:r>
                      <a:r>
                        <a:rPr lang="ru-RU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кибербезопасности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Нет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Да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19.10.2016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Кибербезопасность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Самоорганизующиеся воздушные сети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Перспективным направлением развития технологии АЗН-В VDL-4 является организация самоорганизующейся воздушной сети (СОВС) на ЛПД </a:t>
            </a:r>
            <a:r>
              <a:rPr lang="en-US" dirty="0"/>
              <a:t>VDL</a:t>
            </a:r>
            <a:r>
              <a:rPr lang="ru-RU" dirty="0"/>
              <a:t>-4. Решением 12-й Аэронавигационной конференции и 38-й Ассамблеи ИКАО признала целесообразность предложенного делегацией Российской Федерации технического решения. Помимо робастности функционирования и обеспечения наблюдения в условиях отсутствия прямой </a:t>
            </a:r>
            <a:r>
              <a:rPr lang="ru-RU" dirty="0" err="1"/>
              <a:t>радиовидимости</a:t>
            </a:r>
            <a:r>
              <a:rPr lang="ru-RU" dirty="0"/>
              <a:t> между ВС и наземной станцией, поддерживаемой через сеть находящихся в воздухе ВС, СОВС радикальным образом решает вопросы авиационной безопасности. Система ключей обеспечивает полную аутентификацию радиосообщений, невозможность их перехвата, фальсификации, повреждения и др. СОВС полностью решает задачи обеспечения </a:t>
            </a:r>
            <a:r>
              <a:rPr lang="ru-RU" dirty="0" err="1"/>
              <a:t>кибербезопасности</a:t>
            </a:r>
            <a:r>
              <a:rPr lang="ru-RU" dirty="0"/>
              <a:t>. Члены российской делегации разработали, а комитет ИКАО по ДПАС принял к последующему оформлению стандарты по предложенной сети и стандарты обеспечения </a:t>
            </a:r>
            <a:r>
              <a:rPr lang="ru-RU" dirty="0" err="1"/>
              <a:t>кибербезопасности</a:t>
            </a:r>
            <a:r>
              <a:rPr lang="ru-RU" dirty="0"/>
              <a:t>. </a:t>
            </a: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Выводы (1)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1. Российская </a:t>
            </a:r>
            <a:r>
              <a:rPr lang="ru-RU" dirty="0"/>
              <a:t>промышленность обладает технологиями на базе существующих международных стандартов ИКАО, </a:t>
            </a:r>
            <a:r>
              <a:rPr lang="en-US" dirty="0"/>
              <a:t>EUROCAE</a:t>
            </a:r>
            <a:r>
              <a:rPr lang="ru-RU" dirty="0"/>
              <a:t>, </a:t>
            </a:r>
            <a:r>
              <a:rPr lang="en-US" dirty="0"/>
              <a:t>ETSI </a:t>
            </a:r>
            <a:r>
              <a:rPr lang="ru-RU" dirty="0"/>
              <a:t>с необходимым </a:t>
            </a:r>
            <a:r>
              <a:rPr lang="ru-RU" dirty="0" err="1"/>
              <a:t>импортозамещением</a:t>
            </a:r>
            <a:r>
              <a:rPr lang="ru-RU" dirty="0"/>
              <a:t>, позволяющими выполнение совместных полётов пилотируемых и беспилотных воздушных судов в контролируемом  воздушном пространстве, что было </a:t>
            </a:r>
            <a:r>
              <a:rPr lang="ru-RU" dirty="0" smtClean="0"/>
              <a:t>показано </a:t>
            </a:r>
            <a:r>
              <a:rPr lang="ru-RU" dirty="0"/>
              <a:t>в </a:t>
            </a:r>
            <a:r>
              <a:rPr lang="ru-RU" dirty="0" smtClean="0"/>
              <a:t>многочисленных демонстрационных </a:t>
            </a:r>
            <a:r>
              <a:rPr lang="ru-RU" dirty="0"/>
              <a:t>полётах. Представляется необходимым закрепить использование указанных технологий в нормативно-правовой базе по производству полётов БАС и организовать серийный выпуск соответствующей аппаратуры.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Выводы (2)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2. Дальнейшим </a:t>
            </a:r>
            <a:r>
              <a:rPr lang="ru-RU" dirty="0"/>
              <a:t>развитием указанных технологий обеспечения интеграции БАС в контролируемой воздушное пространство должно явиться использование самоорганизующихся воздушных сетей с обеспечением в том числе необходимой </a:t>
            </a:r>
            <a:r>
              <a:rPr lang="ru-RU" dirty="0" err="1"/>
              <a:t>кибербезопасности</a:t>
            </a:r>
            <a:r>
              <a:rPr lang="ru-RU" dirty="0"/>
              <a:t> полётов.</a:t>
            </a:r>
          </a:p>
          <a:p>
            <a:pPr lvl="0"/>
            <a:r>
              <a:rPr lang="ru-RU" dirty="0" smtClean="0"/>
              <a:t>3. При </a:t>
            </a:r>
            <a:r>
              <a:rPr lang="ru-RU" dirty="0"/>
              <a:t>сертификации ДПАС в обязательном порядке должны быть учтены задачи </a:t>
            </a:r>
            <a:r>
              <a:rPr lang="ru-RU" dirty="0">
                <a:solidFill>
                  <a:srgbClr val="FFFF00"/>
                </a:solidFill>
              </a:rPr>
              <a:t>обеспечения </a:t>
            </a:r>
            <a:r>
              <a:rPr lang="ru-RU" dirty="0" err="1">
                <a:solidFill>
                  <a:srgbClr val="FFFF00"/>
                </a:solidFill>
              </a:rPr>
              <a:t>кибербезопасности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/>
              <a:t>функционирования ДПАС, </a:t>
            </a:r>
            <a:r>
              <a:rPr lang="ru-RU" dirty="0">
                <a:solidFill>
                  <a:srgbClr val="FFFF00"/>
                </a:solidFill>
              </a:rPr>
              <a:t>робастности связи </a:t>
            </a:r>
            <a:r>
              <a:rPr lang="ru-RU" dirty="0"/>
              <a:t>внутри ДПАС и связи ДПАС с </a:t>
            </a:r>
            <a:r>
              <a:rPr lang="ru-RU" dirty="0" smtClean="0"/>
              <a:t>УВД и </a:t>
            </a:r>
            <a:r>
              <a:rPr lang="ru-RU" smtClean="0"/>
              <a:t>с другими ДПАС, </a:t>
            </a:r>
            <a:r>
              <a:rPr lang="ru-RU" dirty="0"/>
              <a:t>решение вопроса </a:t>
            </a:r>
            <a:r>
              <a:rPr lang="en-US" dirty="0"/>
              <a:t>Detect and Avoid </a:t>
            </a:r>
            <a:r>
              <a:rPr lang="ru-RU" dirty="0"/>
              <a:t>в рамках функционирования </a:t>
            </a:r>
            <a:r>
              <a:rPr lang="ru-RU" dirty="0">
                <a:solidFill>
                  <a:srgbClr val="FFFF00"/>
                </a:solidFill>
              </a:rPr>
              <a:t>самоорганизующейся воздушной сети</a:t>
            </a:r>
            <a:r>
              <a:rPr lang="ru-RU" dirty="0"/>
              <a:t>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19.10.2016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Кибербезопасность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ДПВС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Обязательно знание </a:t>
            </a:r>
            <a:r>
              <a:rPr lang="ru-RU" sz="2400" dirty="0"/>
              <a:t>пространственного положения (в терминах УВД – </a:t>
            </a:r>
            <a:r>
              <a:rPr lang="ru-RU" sz="2400" dirty="0" smtClean="0"/>
              <a:t>наблюдение) </a:t>
            </a:r>
            <a:r>
              <a:rPr lang="ru-RU" sz="2400" dirty="0"/>
              <a:t>дистанционно пилотируемого воздушного судна (ДПВС</a:t>
            </a:r>
            <a:r>
              <a:rPr lang="ru-RU" sz="2400" dirty="0" smtClean="0"/>
              <a:t>) системой УВД и внешним пилотом.</a:t>
            </a:r>
          </a:p>
          <a:p>
            <a:r>
              <a:rPr lang="ru-RU" sz="2400" dirty="0"/>
              <a:t>Общая позиция ИКАО в части наблюдения любых воздушных судов в наземной системе УВД состоит в использовании следующих методов и средств:</a:t>
            </a:r>
          </a:p>
          <a:p>
            <a:pPr lvl="0">
              <a:buNone/>
            </a:pPr>
            <a:r>
              <a:rPr lang="ru-RU" sz="2400" dirty="0" smtClean="0"/>
              <a:t>     - радиолокационное </a:t>
            </a:r>
            <a:r>
              <a:rPr lang="ru-RU" sz="2400" dirty="0"/>
              <a:t>поле наблюдения на основе вторичных </a:t>
            </a:r>
            <a:r>
              <a:rPr lang="ru-RU" sz="2400" dirty="0" smtClean="0"/>
              <a:t>радиолокаторов </a:t>
            </a:r>
            <a:r>
              <a:rPr lang="en-US" sz="2400" dirty="0" smtClean="0"/>
              <a:t>(</a:t>
            </a:r>
            <a:r>
              <a:rPr lang="ru-RU" sz="2400" dirty="0"/>
              <a:t>ВРЛ</a:t>
            </a:r>
            <a:r>
              <a:rPr lang="en-US" sz="2400" dirty="0"/>
              <a:t>) </a:t>
            </a:r>
            <a:r>
              <a:rPr lang="ru-RU" sz="2400" dirty="0"/>
              <a:t>режимов</a:t>
            </a:r>
            <a:r>
              <a:rPr lang="en-US" sz="2400" dirty="0"/>
              <a:t> A/C/S; </a:t>
            </a:r>
            <a:endParaRPr lang="ru-RU" sz="2400" dirty="0"/>
          </a:p>
          <a:p>
            <a:pPr marL="268288" lvl="0" indent="0">
              <a:buNone/>
            </a:pPr>
            <a:r>
              <a:rPr lang="en-US" sz="2400" dirty="0" smtClean="0"/>
              <a:t> </a:t>
            </a:r>
            <a:r>
              <a:rPr lang="ru-RU" sz="2400" dirty="0" smtClean="0"/>
              <a:t>- поле </a:t>
            </a:r>
            <a:r>
              <a:rPr lang="ru-RU" sz="2400" dirty="0"/>
              <a:t>наблюдения на основе многопозиционных систем </a:t>
            </a:r>
            <a:r>
              <a:rPr lang="en-US" sz="2400" dirty="0" smtClean="0"/>
              <a:t>    </a:t>
            </a:r>
            <a:r>
              <a:rPr lang="ru-RU" sz="2400" dirty="0" smtClean="0"/>
              <a:t>наблюдения </a:t>
            </a:r>
            <a:r>
              <a:rPr lang="ru-RU" sz="2400" dirty="0"/>
              <a:t>(МПСН);</a:t>
            </a:r>
          </a:p>
          <a:p>
            <a:pPr marL="268288" lvl="0" indent="-268288">
              <a:buNone/>
            </a:pPr>
            <a:r>
              <a:rPr lang="en-US" sz="2400" dirty="0" smtClean="0"/>
              <a:t>     </a:t>
            </a:r>
            <a:r>
              <a:rPr lang="ru-RU" sz="2400" dirty="0" smtClean="0"/>
              <a:t>- поле </a:t>
            </a:r>
            <a:r>
              <a:rPr lang="ru-RU" sz="2400" dirty="0"/>
              <a:t>на основе спутниковых данных с использованием Автоматического Зависимого Наблюдения </a:t>
            </a:r>
            <a:r>
              <a:rPr lang="ru-RU" sz="2400" dirty="0" err="1"/>
              <a:t>радиоВещательного</a:t>
            </a:r>
            <a:r>
              <a:rPr lang="ru-RU" sz="2400" dirty="0"/>
              <a:t> типа (АЗН-В). </a:t>
            </a:r>
          </a:p>
          <a:p>
            <a:endParaRPr lang="ru-RU" sz="2400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Методы наблюдения ДПВС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/>
              <a:t>Использование на борту ДПВС аппаратуры в режиме ответчика ВРЛ влечёт за собой необходимость установки на наземной станции управления (НСУ) вторичного радиолокатора. </a:t>
            </a:r>
            <a:r>
              <a:rPr lang="ru-RU" sz="3400" dirty="0" smtClean="0"/>
              <a:t>Ни </a:t>
            </a:r>
            <a:r>
              <a:rPr lang="ru-RU" sz="3400" dirty="0"/>
              <a:t>по размерам/потребляемой мощности и другим техническим параметрам, ни по стоимости вторичная радиолокация для ДПАС с позиции НСУ использована быть не может</a:t>
            </a:r>
            <a:r>
              <a:rPr lang="ru-RU" sz="3400" dirty="0" smtClean="0"/>
              <a:t>.</a:t>
            </a:r>
          </a:p>
          <a:p>
            <a:r>
              <a:rPr lang="ru-RU" sz="3400" dirty="0"/>
              <a:t>Мобильная НСУ также исключает возможность использования МПСН, представляющей совокупность синхронизированных по времени разнесённых на значительное расстояние (15-20 км и более) приёмников радиоизлучения. </a:t>
            </a:r>
            <a:endParaRPr lang="ru-RU" sz="3400" dirty="0" smtClean="0"/>
          </a:p>
          <a:p>
            <a:r>
              <a:rPr lang="ru-RU" sz="3400" dirty="0"/>
              <a:t>Таким образом, с позиции НСУ единственно приемлемым методом наблюдения ДПВС является АЗН-В.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АЗН-В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АЗН-В представляет собой </a:t>
            </a:r>
            <a:r>
              <a:rPr lang="ru-RU" dirty="0" err="1"/>
              <a:t>безрадарный</a:t>
            </a:r>
            <a:r>
              <a:rPr lang="ru-RU" dirty="0"/>
              <a:t> метод наблюдения ВС, при котором ВС автономно, например, при помощи средств спутниковой навигации ГЛОНАСС/</a:t>
            </a:r>
            <a:r>
              <a:rPr lang="en-US" dirty="0"/>
              <a:t>GPS</a:t>
            </a:r>
            <a:r>
              <a:rPr lang="ru-RU" dirty="0"/>
              <a:t>, определяет свое местоположение и в соответствии с протоколом, зависящим от типа выбранной линии передачи данных (ЛПД), сообщает в радиовещательном режиме о своем положении всем заинтересованным участникам воздушного </a:t>
            </a:r>
            <a:r>
              <a:rPr lang="ru-RU" dirty="0" smtClean="0"/>
              <a:t>движения. </a:t>
            </a:r>
          </a:p>
          <a:p>
            <a:r>
              <a:rPr lang="ru-RU" dirty="0" smtClean="0"/>
              <a:t>АЗН-В </a:t>
            </a:r>
            <a:r>
              <a:rPr lang="ru-RU" dirty="0"/>
              <a:t>с высокой точностью обеспечивает наблюдение ВС без использования наземных радаров </a:t>
            </a:r>
            <a:r>
              <a:rPr lang="ru-RU" dirty="0" smtClean="0"/>
              <a:t>или МПСН при </a:t>
            </a:r>
            <a:r>
              <a:rPr lang="ru-RU" dirty="0"/>
              <a:t>существенно меньших затратах. </a:t>
            </a:r>
            <a:endParaRPr lang="ru-RU" dirty="0" smtClean="0"/>
          </a:p>
          <a:p>
            <a:r>
              <a:rPr lang="ru-RU" dirty="0" smtClean="0"/>
              <a:t>Использование </a:t>
            </a:r>
            <a:r>
              <a:rPr lang="ru-RU" dirty="0"/>
              <a:t>услуг АЗН-В обычно сопровождается предоставлением других аэронавигационных услуг (примыкающих применений), реализуемых с помощью той же ЛПД, с помощью которой осуществляется предоставление услуг АЗН-В.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Виды АЗН-В в России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600" dirty="0"/>
              <a:t>В соответствии с утвержденной Минтрансом России программой «Внедрение средств вещательного автоматического зависимого наблюдения (2011 - 2020 годы)» в России приняты для использования два типа ЛПД в интересах различных пользователей: </a:t>
            </a:r>
          </a:p>
          <a:p>
            <a:pPr>
              <a:buNone/>
            </a:pPr>
            <a:r>
              <a:rPr lang="ru-RU" sz="3600" dirty="0" smtClean="0"/>
              <a:t>      - </a:t>
            </a:r>
            <a:r>
              <a:rPr lang="ru-RU" sz="3600" dirty="0"/>
              <a:t>1090 </a:t>
            </a:r>
            <a:r>
              <a:rPr lang="en-US" sz="3600" dirty="0"/>
              <a:t>ES</a:t>
            </a:r>
            <a:r>
              <a:rPr lang="ru-RU" sz="3600" dirty="0"/>
              <a:t> «расширенный </a:t>
            </a:r>
            <a:r>
              <a:rPr lang="ru-RU" sz="3600" dirty="0" err="1"/>
              <a:t>сквиттер</a:t>
            </a:r>
            <a:r>
              <a:rPr lang="ru-RU" sz="3600" dirty="0"/>
              <a:t>» - для пользователей верхнего воздушного пространства (пассажирские и грузовые лайнеры);</a:t>
            </a:r>
          </a:p>
          <a:p>
            <a:pPr>
              <a:buNone/>
            </a:pPr>
            <a:r>
              <a:rPr lang="ru-RU" sz="3600" dirty="0" smtClean="0"/>
              <a:t>      - </a:t>
            </a:r>
            <a:r>
              <a:rPr lang="ru-RU" sz="3600" dirty="0"/>
              <a:t>УКВ ЛПД режима 4 (</a:t>
            </a:r>
            <a:r>
              <a:rPr lang="en-US" sz="3600" dirty="0"/>
              <a:t>VDL</a:t>
            </a:r>
            <a:r>
              <a:rPr lang="ru-RU" sz="3600" dirty="0"/>
              <a:t>-4) - для пользователей нижнего воздушного пространства, включая авиацию общего назначения (АОН), вертолёты и беспилотную авиацию. </a:t>
            </a:r>
          </a:p>
          <a:p>
            <a:r>
              <a:rPr lang="ru-RU" sz="3600" dirty="0"/>
              <a:t>Совместные демонстрационные полеты пилотируемых и беспилотных ВС в </a:t>
            </a:r>
            <a:r>
              <a:rPr lang="ru-RU" sz="3600" dirty="0" err="1"/>
              <a:t>несегрегированном</a:t>
            </a:r>
            <a:r>
              <a:rPr lang="ru-RU" sz="3600" dirty="0"/>
              <a:t> воздушном пространстве на базе УКВ ЛПД режима 4, выполненные в Российской Федерации в 2011-2015 гг. для различных функциональных заказчиков, показали следующие результаты:</a:t>
            </a:r>
          </a:p>
          <a:p>
            <a:endParaRPr lang="ru-RU" sz="35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ДПАС  с </a:t>
            </a:r>
            <a:r>
              <a:rPr lang="en-US" dirty="0" smtClean="0">
                <a:solidFill>
                  <a:srgbClr val="FFFF00"/>
                </a:solidFill>
              </a:rPr>
              <a:t>VDL-4 (1)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Применение АЗН-В позволяет УВД надежно отслеживать оборудованные ВС (пилотируемые и беспилотные) с последующим эшелонированием и предупреждением столкновений </a:t>
            </a:r>
            <a:r>
              <a:rPr lang="en-US" dirty="0"/>
              <a:t>DAA</a:t>
            </a:r>
            <a:r>
              <a:rPr lang="ru-RU" dirty="0"/>
              <a:t> наземного базирования</a:t>
            </a:r>
          </a:p>
          <a:p>
            <a:pPr lvl="0"/>
            <a:r>
              <a:rPr lang="ru-RU" dirty="0"/>
              <a:t>Ситуационная осведомленность внешних пилотов обеспечивается либо напрямую посредством АЗН-В от ВС, оснащенных приемопередатчиками АЗН-В, либо посредством TIS-B от неоснащенных ВС, наблюдение за которыми ведется средствами, принятыми в данном воздушном пространстве; ситуационная осведомленность наряду с </a:t>
            </a:r>
            <a:r>
              <a:rPr lang="en-US" dirty="0"/>
              <a:t>DAA</a:t>
            </a:r>
            <a:r>
              <a:rPr lang="ru-RU" dirty="0"/>
              <a:t> наземного базирования обеспечивает безопасные полеты для всех пользователей воздушного пространства</a:t>
            </a:r>
          </a:p>
          <a:p>
            <a:pPr lvl="0"/>
            <a:r>
              <a:rPr lang="ru-RU" dirty="0"/>
              <a:t>Полеты ДПАС организует модуль данных УВД ДПАС; каждым ДПВС внутри модуля управляет соответствующая НСУ; НСУ и УВД узнают положение ДПВС с помощью соответствующих данных АЗН-В.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ДПАС  с </a:t>
            </a:r>
            <a:r>
              <a:rPr lang="en-US" dirty="0" smtClean="0">
                <a:solidFill>
                  <a:srgbClr val="FFFF00"/>
                </a:solidFill>
              </a:rPr>
              <a:t>VDL-4 (2)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Независимо от применяемой модулем ДПАС ЛПД, не оказывается никакого влияния на организацию полетов пилотируемых ВС, которые выполняются в соответствии с правилами, существующими для данного воздушного пространства</a:t>
            </a:r>
          </a:p>
          <a:p>
            <a:pPr lvl="0"/>
            <a:r>
              <a:rPr lang="ru-RU" dirty="0"/>
              <a:t>Предоставляются услуги не только наблюдения (</a:t>
            </a:r>
            <a:r>
              <a:rPr lang="ru-RU" dirty="0" err="1"/>
              <a:t>АЗН-В-Out</a:t>
            </a:r>
            <a:r>
              <a:rPr lang="ru-RU" dirty="0"/>
              <a:t>, </a:t>
            </a:r>
            <a:r>
              <a:rPr lang="ru-RU" dirty="0" err="1"/>
              <a:t>АЗН-В-In</a:t>
            </a:r>
            <a:r>
              <a:rPr lang="ru-RU" dirty="0"/>
              <a:t>, TIS-B, </a:t>
            </a:r>
            <a:r>
              <a:rPr lang="en-US" dirty="0"/>
              <a:t>A</a:t>
            </a:r>
            <a:r>
              <a:rPr lang="ru-RU" dirty="0"/>
              <a:t>-</a:t>
            </a:r>
            <a:r>
              <a:rPr lang="en-US" dirty="0"/>
              <a:t>SMGCS</a:t>
            </a:r>
            <a:r>
              <a:rPr lang="ru-RU" dirty="0"/>
              <a:t>, поисково-спасательные действия), но и навигации (DGNSS), а также </a:t>
            </a:r>
            <a:r>
              <a:rPr lang="ru-RU" dirty="0" smtClean="0"/>
              <a:t>функции </a:t>
            </a:r>
            <a:r>
              <a:rPr lang="ru-RU" dirty="0"/>
              <a:t>FIS-B (оперативная доставка всем пилотам информации о погоде, навигационной </a:t>
            </a:r>
            <a:r>
              <a:rPr lang="ru-RU" dirty="0" smtClean="0"/>
              <a:t>информации (</a:t>
            </a:r>
            <a:r>
              <a:rPr lang="ru-RU" dirty="0" err="1" smtClean="0"/>
              <a:t>дифпоправки</a:t>
            </a:r>
            <a:r>
              <a:rPr lang="ru-RU" dirty="0" smtClean="0"/>
              <a:t>), </a:t>
            </a:r>
            <a:r>
              <a:rPr lang="ru-RU" dirty="0"/>
              <a:t>цифровых NOTAM), CPDLC, AOC и пр.</a:t>
            </a:r>
          </a:p>
          <a:p>
            <a:pPr lvl="0"/>
            <a:r>
              <a:rPr lang="ru-RU" dirty="0"/>
              <a:t>Использовался только определённый ИКАО авиационный УКВ спектр; оборудование УКВ ЛПД режима 4, применявшееся во всех полетах, было создано в полном соответствии со стандартами ИКАО (</a:t>
            </a:r>
            <a:r>
              <a:rPr lang="ru-RU" dirty="0" err="1"/>
              <a:t>Annex</a:t>
            </a:r>
            <a:r>
              <a:rPr lang="ru-RU" dirty="0"/>
              <a:t> 10 </a:t>
            </a:r>
            <a:r>
              <a:rPr lang="ru-RU" dirty="0" err="1"/>
              <a:t>Vol</a:t>
            </a:r>
            <a:r>
              <a:rPr lang="ru-RU" dirty="0"/>
              <a:t> 3 и </a:t>
            </a:r>
            <a:r>
              <a:rPr lang="ru-RU" dirty="0" err="1"/>
              <a:t>Doc</a:t>
            </a:r>
            <a:r>
              <a:rPr lang="ru-RU" dirty="0"/>
              <a:t> 9816), </a:t>
            </a:r>
            <a:r>
              <a:rPr lang="en-US" dirty="0"/>
              <a:t>EUROCAE</a:t>
            </a:r>
            <a:r>
              <a:rPr lang="ru-RU" dirty="0"/>
              <a:t> (</a:t>
            </a:r>
            <a:r>
              <a:rPr lang="en-US" dirty="0"/>
              <a:t>ED</a:t>
            </a:r>
            <a:r>
              <a:rPr lang="ru-RU" dirty="0"/>
              <a:t> 108</a:t>
            </a:r>
            <a:r>
              <a:rPr lang="en-US" dirty="0"/>
              <a:t>A</a:t>
            </a:r>
            <a:r>
              <a:rPr lang="ru-RU" dirty="0"/>
              <a:t>) и рядом технических спецификаций и европейских нормативов (</a:t>
            </a:r>
            <a:r>
              <a:rPr lang="en-US" dirty="0"/>
              <a:t>EN</a:t>
            </a:r>
            <a:r>
              <a:rPr lang="ru-RU" dirty="0"/>
              <a:t> 301842 и </a:t>
            </a:r>
            <a:r>
              <a:rPr lang="en-US" dirty="0"/>
              <a:t>EN</a:t>
            </a:r>
            <a:r>
              <a:rPr lang="ru-RU" dirty="0"/>
              <a:t> 302842), разработанных </a:t>
            </a:r>
            <a:r>
              <a:rPr lang="en-US" dirty="0"/>
              <a:t>ETSI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ДПАС  с </a:t>
            </a:r>
            <a:r>
              <a:rPr lang="en-US" dirty="0" smtClean="0">
                <a:solidFill>
                  <a:srgbClr val="FFFF00"/>
                </a:solidFill>
              </a:rPr>
              <a:t>VDL-4 (3)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 </a:t>
            </a:r>
            <a:r>
              <a:rPr lang="ru-RU" dirty="0" smtClean="0"/>
              <a:t>целом: были </a:t>
            </a:r>
            <a:r>
              <a:rPr lang="ru-RU" dirty="0"/>
              <a:t>продемонстрированы работоспособные технологии интеграции ДПАС в гражданское воздушное пространство на базе существующих международных стандартов. </a:t>
            </a:r>
            <a:endParaRPr lang="ru-RU" dirty="0" smtClean="0"/>
          </a:p>
          <a:p>
            <a:r>
              <a:rPr lang="ru-RU" dirty="0" smtClean="0"/>
              <a:t>Применяемый </a:t>
            </a:r>
            <a:r>
              <a:rPr lang="ru-RU" dirty="0"/>
              <a:t>метод в режиме прямой </a:t>
            </a:r>
            <a:r>
              <a:rPr lang="ru-RU" dirty="0" err="1"/>
              <a:t>радиовидимости</a:t>
            </a:r>
            <a:r>
              <a:rPr lang="ru-RU" dirty="0"/>
              <a:t> </a:t>
            </a:r>
            <a:r>
              <a:rPr lang="en-US" dirty="0"/>
              <a:t>RLOS</a:t>
            </a:r>
            <a:r>
              <a:rPr lang="ru-RU" dirty="0"/>
              <a:t> характеризуется прямой голосовой связью между ДПВС и УВД и применением модуля ДПАС для обмена данными между ДПВС, НСУ и УВД. </a:t>
            </a:r>
            <a:endParaRPr lang="ru-RU" dirty="0" smtClean="0"/>
          </a:p>
          <a:p>
            <a:r>
              <a:rPr lang="ru-RU" dirty="0" smtClean="0"/>
              <a:t>Независимо </a:t>
            </a:r>
            <a:r>
              <a:rPr lang="ru-RU" dirty="0"/>
              <a:t>от применения УКВ ЛПД режима 4 в модуле ДПАС для любого существующего контролируемого воздушного пространства использование предложенного модуля ДПАС не оказывает какого-либо воздействия на организацию полетов пилотируемых воздушных судов. </a:t>
            </a:r>
            <a:endParaRPr lang="ru-RU" dirty="0" smtClean="0"/>
          </a:p>
          <a:p>
            <a:r>
              <a:rPr lang="ru-RU" dirty="0" smtClean="0"/>
              <a:t>Следует </a:t>
            </a:r>
            <a:r>
              <a:rPr lang="ru-RU" dirty="0"/>
              <a:t>констатировать, что российская авиационная промышленность значительно опережает западные страны в части технологий интеграции беспилотных авиационных систем в контролируемое воздушное пространство.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Наблюдение с 1090 </a:t>
            </a:r>
            <a:r>
              <a:rPr lang="en-US" dirty="0" smtClean="0">
                <a:solidFill>
                  <a:srgbClr val="FFFF00"/>
                </a:solidFill>
              </a:rPr>
              <a:t>ES (1)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Вместе с тем в последнее время в Министерстве транспорта России стала обсуждаться идея использования некого «единого стандарта для реализации АЗН-В» с последующей якобы экономией средств. </a:t>
            </a:r>
          </a:p>
          <a:p>
            <a:r>
              <a:rPr lang="ru-RU" dirty="0"/>
              <a:t>Между тем в соответствии с разъяснениями из ИКАО, единого стандарта ИКАО на АЗН-В не существует в принципе. </a:t>
            </a:r>
            <a:endParaRPr lang="ru-RU" dirty="0" smtClean="0"/>
          </a:p>
          <a:p>
            <a:r>
              <a:rPr lang="ru-RU" dirty="0" smtClean="0"/>
              <a:t>Несмотря </a:t>
            </a:r>
            <a:r>
              <a:rPr lang="ru-RU" dirty="0"/>
              <a:t>на самое пристрастное отношение к ЛПД 1090 </a:t>
            </a:r>
            <a:r>
              <a:rPr lang="en-US" dirty="0"/>
              <a:t>ES</a:t>
            </a:r>
            <a:r>
              <a:rPr lang="ru-RU" dirty="0"/>
              <a:t> на ее родине – США, США в программе </a:t>
            </a:r>
            <a:r>
              <a:rPr lang="en-US" dirty="0"/>
              <a:t>Next Gen</a:t>
            </a:r>
            <a:r>
              <a:rPr lang="ru-RU" dirty="0"/>
              <a:t> предусматривают реализацию АЗН-В на базе двух ЛПД - 1090 </a:t>
            </a:r>
            <a:r>
              <a:rPr lang="en-US" dirty="0"/>
              <a:t>ES</a:t>
            </a:r>
            <a:r>
              <a:rPr lang="ru-RU" dirty="0"/>
              <a:t> для магистральных самолетов и преимущественно </a:t>
            </a:r>
            <a:r>
              <a:rPr lang="en-US" dirty="0"/>
              <a:t>UAT</a:t>
            </a:r>
            <a:r>
              <a:rPr lang="ru-RU" dirty="0"/>
              <a:t> для авиации общего назначения (АОН), причём обязательной с 2020 г. для ЛПД 1090 ES будет лишь функция посылки сообщения воздушным судном </a:t>
            </a:r>
            <a:r>
              <a:rPr lang="ru-RU" dirty="0" err="1"/>
              <a:t>АЗН-В-Out</a:t>
            </a:r>
            <a:r>
              <a:rPr lang="ru-RU" dirty="0"/>
              <a:t> и его приёма в системе УВД. </a:t>
            </a:r>
            <a:endParaRPr lang="ru-RU" dirty="0" smtClean="0"/>
          </a:p>
          <a:p>
            <a:r>
              <a:rPr lang="ru-RU" dirty="0" smtClean="0"/>
              <a:t>Одна </a:t>
            </a:r>
            <a:r>
              <a:rPr lang="ru-RU" dirty="0"/>
              <a:t>из причин указанного подхода заключается в явлении т.н. насыщения/интерференции, когда при высокой плотности воздушного движения сообщения АЗН-В накладываются друг на друга  (отметим, что на этой же частоте 1090 МГц функционируют наземные и бортовые приемопередатчики вторичной радиолокации и бортовые системы предупреждения столкновений </a:t>
            </a:r>
            <a:r>
              <a:rPr lang="en-US" dirty="0"/>
              <a:t>TCAS</a:t>
            </a:r>
            <a:r>
              <a:rPr lang="ru-RU" dirty="0"/>
              <a:t>).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19.10.2016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Кибербезопасность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88A9-E66C-42D7-B3B5-E962BA1446B3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2067</Words>
  <Application>Microsoft Office PowerPoint</Application>
  <PresentationFormat>Экран (4:3)</PresentationFormat>
  <Paragraphs>152</Paragraphs>
  <Slides>17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Tahoma</vt:lpstr>
      <vt:lpstr>Times New Roman</vt:lpstr>
      <vt:lpstr>Тема Office</vt:lpstr>
      <vt:lpstr>Документ</vt:lpstr>
      <vt:lpstr>   ГосНИИ АВИАЦИОННЫХ СИСТЕМ (ГосНИИАС) </vt:lpstr>
      <vt:lpstr>Наблюдение ДПВС</vt:lpstr>
      <vt:lpstr>Методы наблюдения ДПВС</vt:lpstr>
      <vt:lpstr>АЗН-В</vt:lpstr>
      <vt:lpstr>Виды АЗН-В в России</vt:lpstr>
      <vt:lpstr>Наблюдение ДПАС  с VDL-4 (1)</vt:lpstr>
      <vt:lpstr>Наблюдение ДПАС  с VDL-4 (2)</vt:lpstr>
      <vt:lpstr>Наблюдение ДПАС  с VDL-4 (3)</vt:lpstr>
      <vt:lpstr>Наблюдение с 1090 ES (1)</vt:lpstr>
      <vt:lpstr>Наблюдение с 1090 ES (2)</vt:lpstr>
      <vt:lpstr>Простейший спуфинг  (25 км от Пулково, 9.06.16)</vt:lpstr>
      <vt:lpstr>Кибербезопасность и 1090 ES</vt:lpstr>
      <vt:lpstr>Кибербезопасность и VDL-4</vt:lpstr>
      <vt:lpstr>Реализация связных функций на ВС гражданской авиации</vt:lpstr>
      <vt:lpstr>Самоорганизующиеся воздушные сети</vt:lpstr>
      <vt:lpstr>Выводы (1)</vt:lpstr>
      <vt:lpstr>Выводы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Falkov</dc:creator>
  <cp:lastModifiedBy>Falkov</cp:lastModifiedBy>
  <cp:revision>14</cp:revision>
  <dcterms:created xsi:type="dcterms:W3CDTF">2016-10-17T08:36:48Z</dcterms:created>
  <dcterms:modified xsi:type="dcterms:W3CDTF">2016-10-18T14:44:46Z</dcterms:modified>
</cp:coreProperties>
</file>